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2" r:id="rId5"/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C8BC82-6F34-4F5A-A8FF-BCF941C823DC}" v="1" dt="2021-07-06T21:29:38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A4F27C-B0D4-49D0-B34C-CB2CFC927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1020"/>
            <a:ext cx="6858000" cy="819059"/>
          </a:xfrm>
        </p:spPr>
        <p:txBody>
          <a:bodyPr/>
          <a:lstStyle/>
          <a:p>
            <a:r>
              <a:rPr lang="en-US" dirty="0"/>
              <a:t>Decarboxylase Broth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116D350-FE95-403C-A0E4-A70F5402F0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16069"/>
            <a:ext cx="6858000" cy="1241822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Author: Multiple Authors</a:t>
            </a:r>
          </a:p>
          <a:p>
            <a:r>
              <a:rPr lang="en-US" dirty="0">
                <a:solidFill>
                  <a:schemeClr val="tx1"/>
                </a:solidFill>
              </a:rPr>
              <a:t>Citation: Multiple Authors. 2015. Decarboxylase broth.</a:t>
            </a:r>
          </a:p>
          <a:p>
            <a:r>
              <a:rPr lang="en-US" dirty="0">
                <a:solidFill>
                  <a:schemeClr val="tx1"/>
                </a:solidFill>
              </a:rPr>
              <a:t>Publication Date: September 2015</a:t>
            </a:r>
          </a:p>
        </p:txBody>
      </p:sp>
    </p:spTree>
    <p:extLst>
      <p:ext uri="{BB962C8B-B14F-4D97-AF65-F5344CB8AC3E}">
        <p14:creationId xmlns:p14="http://schemas.microsoft.com/office/powerpoint/2010/main" val="100879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889000"/>
            <a:ext cx="5080000" cy="2984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5000" y="5410200"/>
            <a:ext cx="7937500" cy="5080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000" dirty="0"/>
          </a:p>
          <a:p>
            <a:pPr lvl="0"/>
            <a:r>
              <a:rPr lang="en-US" sz="1000" dirty="0"/>
              <a:t>Lysine Decarboxylation </a:t>
            </a:r>
          </a:p>
          <a:p>
            <a:pPr lvl="0"/>
            <a:r>
              <a:rPr lang="en-US" sz="1000" dirty="0"/>
              <a:t>The carboxyl group in lysine is removed by lysine decarboxylase yielding cadaverine. (Norman Reed, Thompson Rivers University, Kamloops, British Columbia, Canada)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0000" y="6231128"/>
            <a:ext cx="2540000" cy="635000"/>
          </a:xfrm>
          <a:prstGeom prst="rect">
            <a:avLst/>
          </a:prstGeom>
          <a:solidFill>
            <a:srgbClr val="FFFFFF"/>
          </a:solidFill>
        </p:spPr>
        <p:txBody>
          <a:bodyPr rtlCol="0" anchor="t"/>
          <a:lstStyle/>
          <a:p>
            <a:pPr algn="l"/>
            <a:endParaRPr lang="en-US" sz="1100" dirty="0"/>
          </a:p>
          <a:p>
            <a:pPr lvl="0"/>
            <a:r>
              <a:rPr lang="en-US" sz="1000" dirty="0"/>
              <a:t>American Society For Microbiology 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0" y="6604000"/>
            <a:ext cx="5080000" cy="635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100"/>
          </a:p>
          <a:p>
            <a:pPr lvl="0"/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400" y="889000"/>
            <a:ext cx="5080000" cy="2781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5000" y="5334000"/>
            <a:ext cx="7937500" cy="5080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000" dirty="0"/>
          </a:p>
          <a:p>
            <a:pPr lvl="0"/>
            <a:r>
              <a:rPr lang="en-US" sz="1000" dirty="0"/>
              <a:t>Ornithine Decarboxylation Ornithine is decarboxylated by ornithine decarboxylase giving rise to putrescine. (Norman Reed, Thompson Rivers University, Kamloops, British Columbia, Canada)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0000" y="6223000"/>
            <a:ext cx="2540000" cy="635000"/>
          </a:xfrm>
          <a:prstGeom prst="rect">
            <a:avLst/>
          </a:prstGeom>
          <a:solidFill>
            <a:srgbClr val="FFFFFF"/>
          </a:solidFill>
        </p:spPr>
        <p:txBody>
          <a:bodyPr rtlCol="0" anchor="t"/>
          <a:lstStyle/>
          <a:p>
            <a:pPr algn="l"/>
            <a:endParaRPr lang="en-US" sz="1100" dirty="0"/>
          </a:p>
          <a:p>
            <a:pPr lvl="0"/>
            <a:r>
              <a:rPr lang="en-US" sz="1000" dirty="0"/>
              <a:t>American Society For Microbiology 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0" y="6604000"/>
            <a:ext cx="5080000" cy="635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100"/>
          </a:p>
          <a:p>
            <a:pPr lvl="0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1168169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400" y="889000"/>
            <a:ext cx="5080000" cy="3886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5000" y="5562600"/>
            <a:ext cx="7937500" cy="5080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000" dirty="0"/>
          </a:p>
          <a:p>
            <a:pPr lvl="0"/>
            <a:r>
              <a:rPr lang="en-US" sz="1000" dirty="0"/>
              <a:t>Arginine Decarboxylation and Deamination Arginine decarboxylation requires a combination of decarboxylase and </a:t>
            </a:r>
            <a:r>
              <a:rPr lang="en-US" sz="1000" dirty="0" err="1"/>
              <a:t>dihydrolase</a:t>
            </a:r>
            <a:r>
              <a:rPr lang="en-US" sz="1000" dirty="0"/>
              <a:t> to achieve the complete decarboxylation of arginine to putrescine. Arginine decarboxylase decarboxylates the amino acid arginine into agmatine. (Norman Reed, Thompson Rivers University, Kamloops, British Columbia, Canada)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0000" y="6223000"/>
            <a:ext cx="2540000" cy="635000"/>
          </a:xfrm>
          <a:prstGeom prst="rect">
            <a:avLst/>
          </a:prstGeom>
          <a:solidFill>
            <a:srgbClr val="FFFFFF"/>
          </a:solidFill>
        </p:spPr>
        <p:txBody>
          <a:bodyPr rtlCol="0" anchor="t"/>
          <a:lstStyle/>
          <a:p>
            <a:pPr algn="l"/>
            <a:endParaRPr lang="en-US" sz="1100" dirty="0"/>
          </a:p>
          <a:p>
            <a:pPr lvl="0"/>
            <a:r>
              <a:rPr lang="en-US" sz="1000" dirty="0"/>
              <a:t>American Society For Microbiology 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0" y="6604000"/>
            <a:ext cx="5080000" cy="635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100"/>
          </a:p>
          <a:p>
            <a:pPr lvl="0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4231521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400" y="533400"/>
            <a:ext cx="5080000" cy="5016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5000" y="5549900"/>
            <a:ext cx="7937500" cy="5080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000" dirty="0"/>
          </a:p>
          <a:p>
            <a:pPr lvl="0"/>
            <a:r>
              <a:rPr lang="en-US" sz="1000" dirty="0"/>
              <a:t>Moeller’s Decarboxylase media Moeller’s Decarboxylase media: A: Uninoculated base, B: Base inoculated with E. coli, C: Arginine broth inoculated with E. coli, D: Lysine broth inoculated with E. coli, E: Ornithine broth inoculated with E. coli. Purple color in tubes C, D, and E indicate that this strain of E. coli is arginine, lysine, and ornithine decarboxylase positive. (Archana Lal, Independence Community College, Independence, KS)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0000" y="6223000"/>
            <a:ext cx="2540000" cy="635000"/>
          </a:xfrm>
          <a:prstGeom prst="rect">
            <a:avLst/>
          </a:prstGeom>
          <a:solidFill>
            <a:srgbClr val="FFFFFF"/>
          </a:solidFill>
        </p:spPr>
        <p:txBody>
          <a:bodyPr rtlCol="0" anchor="t"/>
          <a:lstStyle/>
          <a:p>
            <a:pPr algn="l"/>
            <a:endParaRPr lang="en-US" sz="1100" dirty="0"/>
          </a:p>
          <a:p>
            <a:pPr lvl="0"/>
            <a:r>
              <a:rPr lang="en-US" sz="1000" dirty="0"/>
              <a:t>American Society For Microbiology 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0" y="6604000"/>
            <a:ext cx="5080000" cy="635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100"/>
          </a:p>
          <a:p>
            <a:pPr lvl="0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1849979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400" y="279400"/>
            <a:ext cx="5080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5000" y="5486400"/>
            <a:ext cx="7937500" cy="5080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000" dirty="0"/>
          </a:p>
          <a:p>
            <a:pPr lvl="0"/>
            <a:r>
              <a:rPr lang="en-US" sz="1000" dirty="0"/>
              <a:t>Moeller’s Decarboxylase media Moeller’s Decarboxylase media: A: Uninoculated base, B: Base inoculated with Enterobacter cloacae, C: Arginine broth inoculated with E. cloacae, D: Lysine broth inoculated with E. cloacae, E: Ornithine broth inoculated with E. cloacae. Purple color in tubes C and E indicate that E. cloacae is arginine and ornithine decarboxylase positive while yellow color in tube D (absence of purple color) indicates that it is lysine decarboxylase negative. (Archana Lal, Independence Community College, Independence, KS)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0000" y="6223000"/>
            <a:ext cx="2540000" cy="635000"/>
          </a:xfrm>
          <a:prstGeom prst="rect">
            <a:avLst/>
          </a:prstGeom>
          <a:solidFill>
            <a:srgbClr val="FFFFFF"/>
          </a:solidFill>
        </p:spPr>
        <p:txBody>
          <a:bodyPr rtlCol="0" anchor="t"/>
          <a:lstStyle/>
          <a:p>
            <a:pPr algn="l"/>
            <a:endParaRPr lang="en-US" sz="1100" dirty="0"/>
          </a:p>
          <a:p>
            <a:pPr lvl="0"/>
            <a:r>
              <a:rPr lang="en-US" sz="1000" dirty="0"/>
              <a:t>American Society For Microbiology 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0" y="6604000"/>
            <a:ext cx="5080000" cy="635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100"/>
          </a:p>
          <a:p>
            <a:pPr lvl="0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52150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400" y="266700"/>
            <a:ext cx="5080000" cy="5054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5000" y="5410200"/>
            <a:ext cx="7937500" cy="5080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000" dirty="0"/>
          </a:p>
          <a:p>
            <a:pPr lvl="0"/>
            <a:r>
              <a:rPr lang="en-US" sz="1000"/>
              <a:t>Moeller’s </a:t>
            </a:r>
            <a:r>
              <a:rPr lang="en-US" sz="1000" dirty="0"/>
              <a:t>Decarboxylase media Moeller’s Decarboxylase media: A: Uninoculated base, B: Base inoculated with Klebsiella </a:t>
            </a:r>
            <a:r>
              <a:rPr lang="en-US" sz="1000" dirty="0" err="1"/>
              <a:t>oxytoca</a:t>
            </a:r>
            <a:r>
              <a:rPr lang="en-US" sz="1000" dirty="0"/>
              <a:t>, C: Arginine broth inoculated with K. </a:t>
            </a:r>
            <a:r>
              <a:rPr lang="en-US" sz="1000" dirty="0" err="1"/>
              <a:t>oxytoca</a:t>
            </a:r>
            <a:r>
              <a:rPr lang="en-US" sz="1000" dirty="0"/>
              <a:t>, D: Lysine broth inoculated with  K. </a:t>
            </a:r>
            <a:r>
              <a:rPr lang="en-US" sz="1000" dirty="0" err="1"/>
              <a:t>oxytoca</a:t>
            </a:r>
            <a:r>
              <a:rPr lang="en-US" sz="1000" dirty="0"/>
              <a:t>, E: Ornithine broth inoculated with K. </a:t>
            </a:r>
            <a:r>
              <a:rPr lang="en-US" sz="1000" dirty="0" err="1"/>
              <a:t>oxytoca</a:t>
            </a:r>
            <a:r>
              <a:rPr lang="en-US" sz="1000" dirty="0"/>
              <a:t>. Purple color in tube D indicates that K. </a:t>
            </a:r>
            <a:r>
              <a:rPr lang="en-US" sz="1000" dirty="0" err="1"/>
              <a:t>oxytoca</a:t>
            </a:r>
            <a:r>
              <a:rPr lang="en-US" sz="1000" dirty="0"/>
              <a:t> is lysine decarboxylase positive while yellow color in tubes C and E (absence of purple color) indicates that it is arginine and ornithine decarboxylase negative. (Archana Lal, Independence Community College, Independence, KS)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0000" y="6223000"/>
            <a:ext cx="2540000" cy="635000"/>
          </a:xfrm>
          <a:prstGeom prst="rect">
            <a:avLst/>
          </a:prstGeom>
          <a:solidFill>
            <a:srgbClr val="FFFFFF"/>
          </a:solidFill>
        </p:spPr>
        <p:txBody>
          <a:bodyPr rtlCol="0" anchor="t"/>
          <a:lstStyle/>
          <a:p>
            <a:pPr algn="l"/>
            <a:endParaRPr lang="en-US" sz="1100" dirty="0"/>
          </a:p>
          <a:p>
            <a:pPr lvl="0"/>
            <a:r>
              <a:rPr lang="en-US" sz="1000" dirty="0"/>
              <a:t>American Society For Microbiology 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0" y="6604000"/>
            <a:ext cx="5080000" cy="635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100"/>
          </a:p>
          <a:p>
            <a:pPr lvl="0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814146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400" y="292100"/>
            <a:ext cx="5080000" cy="5003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5000" y="5332476"/>
            <a:ext cx="7937500" cy="5080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000" dirty="0"/>
          </a:p>
          <a:p>
            <a:pPr lvl="0"/>
            <a:r>
              <a:rPr lang="en-US" sz="1000" dirty="0"/>
              <a:t>Moeller’s Decarboxylase media Moeller’s Decarboxylase media: A: Uninoculated base, B: Base inoculated with Klebsiella pneumoniae, C: Arginine broth inoculated with K. pneumoniae, D: </a:t>
            </a:r>
            <a:r>
              <a:rPr lang="en-US" sz="1000" dirty="0" err="1"/>
              <a:t>Lysinebroth</a:t>
            </a:r>
            <a:r>
              <a:rPr lang="en-US" sz="1000" dirty="0"/>
              <a:t> inoculated with K. pneumoniae, E: Ornithine broth inoculated with K.  pneumoniae. Purple color in tube D indicates that K. pneumoniae is lysine decarboxylase positive while yellow color in tubes C and E (absence of purple color) indicates that it is arginine and ornithine decarboxylase negative. (Archana Lal, Independence Community College, Independence, KS)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0000" y="6223000"/>
            <a:ext cx="2540000" cy="635000"/>
          </a:xfrm>
          <a:prstGeom prst="rect">
            <a:avLst/>
          </a:prstGeom>
          <a:solidFill>
            <a:srgbClr val="FFFFFF"/>
          </a:solidFill>
        </p:spPr>
        <p:txBody>
          <a:bodyPr rtlCol="0" anchor="t"/>
          <a:lstStyle/>
          <a:p>
            <a:pPr algn="l"/>
            <a:endParaRPr lang="en-US" sz="1100" dirty="0"/>
          </a:p>
          <a:p>
            <a:pPr lvl="0"/>
            <a:r>
              <a:rPr lang="en-US" sz="1000" dirty="0"/>
              <a:t>American Society For Microbiology 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000" y="6604000"/>
            <a:ext cx="5080000" cy="635000"/>
          </a:xfrm>
          <a:prstGeom prst="rect">
            <a:avLst/>
          </a:prstGeom>
        </p:spPr>
        <p:txBody>
          <a:bodyPr rtlCol="0" anchor="t"/>
          <a:lstStyle/>
          <a:p>
            <a:pPr algn="l"/>
            <a:endParaRPr lang="en-US" sz="1100"/>
          </a:p>
          <a:p>
            <a:pPr lvl="0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93002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4B6F67F2EBBB4899004D72FA682313" ma:contentTypeVersion="2" ma:contentTypeDescription="Create a new document." ma:contentTypeScope="" ma:versionID="3f94d62123c03d83dd8faebb52678cc4">
  <xsd:schema xmlns:xsd="http://www.w3.org/2001/XMLSchema" xmlns:xs="http://www.w3.org/2001/XMLSchema" xmlns:p="http://schemas.microsoft.com/office/2006/metadata/properties" xmlns:ns2="9e03c8d6-293a-4917-bfcc-c04f9fe7f4b5" targetNamespace="http://schemas.microsoft.com/office/2006/metadata/properties" ma:root="true" ma:fieldsID="e4d91ffe478fb4f042853292f763551d" ns2:_="">
    <xsd:import namespace="9e03c8d6-293a-4917-bfcc-c04f9fe7f4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03c8d6-293a-4917-bfcc-c04f9fe7f4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45FFE1-3FD0-4911-881A-617338A569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E055B1-8911-414E-83B4-668678879B3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e03c8d6-293a-4917-bfcc-c04f9fe7f4b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F0DD3BE-D5D1-4366-8803-3E3F6D488B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03c8d6-293a-4917-bfcc-c04f9fe7f4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552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Decarboxylase Broth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Lake, Tamara</dc:creator>
  <cp:lastModifiedBy>Garcia, Rich</cp:lastModifiedBy>
  <cp:revision>4</cp:revision>
  <dcterms:created xsi:type="dcterms:W3CDTF">2006-08-16T00:00:00Z</dcterms:created>
  <dcterms:modified xsi:type="dcterms:W3CDTF">2021-10-26T18:02:55Z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0x0101005D4B6F67F2EBBB4899004D72FA682313</vt:lpwstr>
  </property>
</Properties>
</file>